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964" r:id="rId1"/>
  </p:sldMasterIdLst>
  <p:notesMasterIdLst>
    <p:notesMasterId r:id="rId20"/>
  </p:notesMasterIdLst>
  <p:sldIdLst>
    <p:sldId id="295" r:id="rId2"/>
    <p:sldId id="258" r:id="rId3"/>
    <p:sldId id="299" r:id="rId4"/>
    <p:sldId id="285" r:id="rId5"/>
    <p:sldId id="291" r:id="rId6"/>
    <p:sldId id="276" r:id="rId7"/>
    <p:sldId id="284" r:id="rId8"/>
    <p:sldId id="279" r:id="rId9"/>
    <p:sldId id="280" r:id="rId10"/>
    <p:sldId id="281" r:id="rId11"/>
    <p:sldId id="282" r:id="rId12"/>
    <p:sldId id="283" r:id="rId13"/>
    <p:sldId id="304" r:id="rId14"/>
    <p:sldId id="286" r:id="rId15"/>
    <p:sldId id="300" r:id="rId16"/>
    <p:sldId id="289" r:id="rId17"/>
    <p:sldId id="290" r:id="rId18"/>
    <p:sldId id="287" r:id="rId19"/>
  </p:sldIdLst>
  <p:sldSz cx="10693400" cy="7562850"/>
  <p:notesSz cx="9929813" cy="6799263"/>
  <p:embeddedFontLst>
    <p:embeddedFont>
      <p:font typeface="Helvetica Neue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alibri Light" charset="0"/>
      <p:regular r:id="rId29"/>
      <p:italic r:id="rId30"/>
    </p:embeddedFont>
    <p:embeddedFont>
      <p:font typeface="Arial Narrow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05CA3D1-4189-4DA9-A155-1AD1F256D5E7}">
          <p14:sldIdLst>
            <p14:sldId id="295"/>
            <p14:sldId id="258"/>
          </p14:sldIdLst>
        </p14:section>
        <p14:section name="Раздел без заголовка" id="{77571017-5C31-4AEF-98D2-6CA5552B431B}">
          <p14:sldIdLst>
            <p14:sldId id="299"/>
            <p14:sldId id="285"/>
            <p14:sldId id="291"/>
            <p14:sldId id="276"/>
            <p14:sldId id="284"/>
            <p14:sldId id="279"/>
            <p14:sldId id="280"/>
            <p14:sldId id="281"/>
            <p14:sldId id="282"/>
            <p14:sldId id="283"/>
            <p14:sldId id="304"/>
            <p14:sldId id="286"/>
            <p14:sldId id="300"/>
            <p14:sldId id="289"/>
            <p14:sldId id="290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382" userDrawn="1">
          <p15:clr>
            <a:srgbClr val="A4A3A4"/>
          </p15:clr>
        </p15:guide>
        <p15:guide id="2" pos="6271" userDrawn="1">
          <p15:clr>
            <a:srgbClr val="A4A3A4"/>
          </p15:clr>
        </p15:guide>
        <p15:guide id="3" pos="465" userDrawn="1">
          <p15:clr>
            <a:srgbClr val="A4A3A4"/>
          </p15:clr>
        </p15:guide>
        <p15:guide id="6" pos="3368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orient="horz" pos="29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3" userDrawn="1">
          <p15:clr>
            <a:srgbClr val="A4A3A4"/>
          </p15:clr>
        </p15:guide>
        <p15:guide id="2" pos="31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E699"/>
    <a:srgbClr val="F5BA89"/>
    <a:srgbClr val="FFBD5D"/>
    <a:srgbClr val="FF9900"/>
    <a:srgbClr val="FFAE37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125" autoAdjust="0"/>
  </p:normalViewPr>
  <p:slideViewPr>
    <p:cSldViewPr>
      <p:cViewPr varScale="1">
        <p:scale>
          <a:sx n="77" d="100"/>
          <a:sy n="77" d="100"/>
        </p:scale>
        <p:origin x="-978" y="-90"/>
      </p:cViewPr>
      <p:guideLst>
        <p:guide orient="horz" pos="2382"/>
        <p:guide orient="horz" pos="2972"/>
        <p:guide pos="6271"/>
        <p:guide pos="465"/>
        <p:guide pos="336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1612" y="68"/>
      </p:cViewPr>
      <p:guideLst>
        <p:guide orient="horz" pos="2143"/>
        <p:guide pos="312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081EC-2240-4779-ADB7-4F079AB62454}" type="doc">
      <dgm:prSet loTypeId="urn:microsoft.com/office/officeart/2005/8/layout/hList6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15601FC-B965-42A9-A105-0A556B776CB3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2. Уплатить ремесленный сбор</a:t>
          </a:r>
          <a:endParaRPr lang="ru-RU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81F4EA-182B-4952-8063-EB839081A46D}" type="parTrans" cxnId="{42A77CF7-6CFF-439D-9271-D0718841E2D9}">
      <dgm:prSet/>
      <dgm:spPr/>
      <dgm:t>
        <a:bodyPr/>
        <a:lstStyle/>
        <a:p>
          <a:endParaRPr lang="ru-RU"/>
        </a:p>
      </dgm:t>
    </dgm:pt>
    <dgm:pt modelId="{8CEACDC2-4CCD-4337-AD68-14BE7735B525}" type="sibTrans" cxnId="{42A77CF7-6CFF-439D-9271-D0718841E2D9}">
      <dgm:prSet/>
      <dgm:spPr/>
      <dgm:t>
        <a:bodyPr/>
        <a:lstStyle/>
        <a:p>
          <a:endParaRPr lang="ru-RU"/>
        </a:p>
      </dgm:t>
    </dgm:pt>
    <dgm:pt modelId="{12582BF5-6178-45F4-AA24-2F75D9302AC2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ts val="1700"/>
            </a:lnSpc>
            <a:spcAft>
              <a:spcPts val="0"/>
            </a:spcAft>
          </a:pP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1. Подать </a:t>
          </a:r>
        </a:p>
        <a:p>
          <a:pPr>
            <a:lnSpc>
              <a:spcPts val="1700"/>
            </a:lnSpc>
            <a:spcAft>
              <a:spcPts val="0"/>
            </a:spcAft>
          </a:pP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налоговый орган письменное уведомление или </a:t>
          </a:r>
          <a:r>
            <a:rPr lang="ru-RU"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уведомление</a:t>
          </a: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через личный кабинет плательщика по установленной форме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1C1816-273D-4D87-8E7C-B287032AC603}" type="sibTrans" cxnId="{CEA28BE9-2AF7-4390-81A0-EEBB08982376}">
      <dgm:prSet/>
      <dgm:spPr/>
      <dgm:t>
        <a:bodyPr/>
        <a:lstStyle/>
        <a:p>
          <a:endParaRPr lang="ru-RU"/>
        </a:p>
      </dgm:t>
    </dgm:pt>
    <dgm:pt modelId="{A18EDC22-7C8C-4AEA-9CDA-72FDE9EE04DE}" type="parTrans" cxnId="{CEA28BE9-2AF7-4390-81A0-EEBB08982376}">
      <dgm:prSet/>
      <dgm:spPr/>
      <dgm:t>
        <a:bodyPr/>
        <a:lstStyle/>
        <a:p>
          <a:endParaRPr lang="ru-RU"/>
        </a:p>
      </dgm:t>
    </dgm:pt>
    <dgm:pt modelId="{9E0092CF-4E0F-4342-B2CA-B05FEEB9C881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ct val="80000"/>
            </a:lnSpc>
            <a:buClrTx/>
            <a:buSzTx/>
            <a:buFontTx/>
            <a:buNone/>
          </a:pPr>
          <a:r>
            <a:rPr lang="ru-RU" sz="2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 начала </a:t>
          </a:r>
          <a:r>
            <a: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осуществления ремесленной деятельности физическому лицу необходимо:</a:t>
          </a:r>
          <a:endParaRPr lang="ru-RU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6372F6-9A8F-4D0E-AB4A-1DF288CE8EB6}" type="sibTrans" cxnId="{83352B5C-329C-4C71-96AB-F3AF0829A398}">
      <dgm:prSet/>
      <dgm:spPr/>
      <dgm:t>
        <a:bodyPr/>
        <a:lstStyle/>
        <a:p>
          <a:endParaRPr lang="ru-RU"/>
        </a:p>
      </dgm:t>
    </dgm:pt>
    <dgm:pt modelId="{5DA7BC25-8003-4EED-9505-9BDC6B079B67}" type="parTrans" cxnId="{83352B5C-329C-4C71-96AB-F3AF0829A398}">
      <dgm:prSet/>
      <dgm:spPr/>
      <dgm:t>
        <a:bodyPr/>
        <a:lstStyle/>
        <a:p>
          <a:endParaRPr lang="ru-RU"/>
        </a:p>
      </dgm:t>
    </dgm:pt>
    <dgm:pt modelId="{99CFBC9D-51E1-448C-AA57-CAEBC06CEFA9}" type="pres">
      <dgm:prSet presAssocID="{B48081EC-2240-4779-ADB7-4F079AB624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52428E-C1DE-4910-8C8E-9D7585FEFADB}" type="pres">
      <dgm:prSet presAssocID="{9E0092CF-4E0F-4342-B2CA-B05FEEB9C881}" presName="node" presStyleLbl="node1" presStyleIdx="0" presStyleCnt="3" custScaleX="130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6B726-AF04-4671-8442-CF2C50A69BF0}" type="pres">
      <dgm:prSet presAssocID="{B46372F6-9A8F-4D0E-AB4A-1DF288CE8EB6}" presName="sibTrans" presStyleCnt="0"/>
      <dgm:spPr/>
    </dgm:pt>
    <dgm:pt modelId="{BB71BFD6-8F27-4DEF-A9F2-65F63C3E7F55}" type="pres">
      <dgm:prSet presAssocID="{12582BF5-6178-45F4-AA24-2F75D9302AC2}" presName="node" presStyleLbl="node1" presStyleIdx="1" presStyleCnt="3" custScaleX="115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53CB2-D295-46B6-92DD-EF8028D47082}" type="pres">
      <dgm:prSet presAssocID="{F01C1816-273D-4D87-8E7C-B287032AC603}" presName="sibTrans" presStyleCnt="0"/>
      <dgm:spPr/>
    </dgm:pt>
    <dgm:pt modelId="{AD918DFA-BDB6-4C1A-A491-CE22D76A0D7F}" type="pres">
      <dgm:prSet presAssocID="{715601FC-B965-42A9-A105-0A556B776CB3}" presName="node" presStyleLbl="node1" presStyleIdx="2" presStyleCnt="3" custScaleX="91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B166B9-5BCB-4FAC-A8A9-C521D63C86EF}" type="presOf" srcId="{9E0092CF-4E0F-4342-B2CA-B05FEEB9C881}" destId="{6052428E-C1DE-4910-8C8E-9D7585FEFADB}" srcOrd="0" destOrd="0" presId="urn:microsoft.com/office/officeart/2005/8/layout/hList6"/>
    <dgm:cxn modelId="{AEA81B3A-6E1E-4DDA-8136-111AC34AE0F4}" type="presOf" srcId="{12582BF5-6178-45F4-AA24-2F75D9302AC2}" destId="{BB71BFD6-8F27-4DEF-A9F2-65F63C3E7F55}" srcOrd="0" destOrd="0" presId="urn:microsoft.com/office/officeart/2005/8/layout/hList6"/>
    <dgm:cxn modelId="{83352B5C-329C-4C71-96AB-F3AF0829A398}" srcId="{B48081EC-2240-4779-ADB7-4F079AB62454}" destId="{9E0092CF-4E0F-4342-B2CA-B05FEEB9C881}" srcOrd="0" destOrd="0" parTransId="{5DA7BC25-8003-4EED-9505-9BDC6B079B67}" sibTransId="{B46372F6-9A8F-4D0E-AB4A-1DF288CE8EB6}"/>
    <dgm:cxn modelId="{CEA28BE9-2AF7-4390-81A0-EEBB08982376}" srcId="{B48081EC-2240-4779-ADB7-4F079AB62454}" destId="{12582BF5-6178-45F4-AA24-2F75D9302AC2}" srcOrd="1" destOrd="0" parTransId="{A18EDC22-7C8C-4AEA-9CDA-72FDE9EE04DE}" sibTransId="{F01C1816-273D-4D87-8E7C-B287032AC603}"/>
    <dgm:cxn modelId="{D65A136D-C7B1-46A5-81EF-CA8BAE9F8794}" type="presOf" srcId="{715601FC-B965-42A9-A105-0A556B776CB3}" destId="{AD918DFA-BDB6-4C1A-A491-CE22D76A0D7F}" srcOrd="0" destOrd="0" presId="urn:microsoft.com/office/officeart/2005/8/layout/hList6"/>
    <dgm:cxn modelId="{42A77CF7-6CFF-439D-9271-D0718841E2D9}" srcId="{B48081EC-2240-4779-ADB7-4F079AB62454}" destId="{715601FC-B965-42A9-A105-0A556B776CB3}" srcOrd="2" destOrd="0" parTransId="{D581F4EA-182B-4952-8063-EB839081A46D}" sibTransId="{8CEACDC2-4CCD-4337-AD68-14BE7735B525}"/>
    <dgm:cxn modelId="{C0A54DFA-F173-458C-AEF5-BA6A33E5E458}" type="presOf" srcId="{B48081EC-2240-4779-ADB7-4F079AB62454}" destId="{99CFBC9D-51E1-448C-AA57-CAEBC06CEFA9}" srcOrd="0" destOrd="0" presId="urn:microsoft.com/office/officeart/2005/8/layout/hList6"/>
    <dgm:cxn modelId="{22A7877B-3D53-4987-9853-FA5BF7DD6C4D}" type="presParOf" srcId="{99CFBC9D-51E1-448C-AA57-CAEBC06CEFA9}" destId="{6052428E-C1DE-4910-8C8E-9D7585FEFADB}" srcOrd="0" destOrd="0" presId="urn:microsoft.com/office/officeart/2005/8/layout/hList6"/>
    <dgm:cxn modelId="{21BD6BDA-1D9D-43DC-8759-04A7C9CE2257}" type="presParOf" srcId="{99CFBC9D-51E1-448C-AA57-CAEBC06CEFA9}" destId="{0366B726-AF04-4671-8442-CF2C50A69BF0}" srcOrd="1" destOrd="0" presId="urn:microsoft.com/office/officeart/2005/8/layout/hList6"/>
    <dgm:cxn modelId="{7051899F-DD1F-4DED-9B7A-6CF4CB569A83}" type="presParOf" srcId="{99CFBC9D-51E1-448C-AA57-CAEBC06CEFA9}" destId="{BB71BFD6-8F27-4DEF-A9F2-65F63C3E7F55}" srcOrd="2" destOrd="0" presId="urn:microsoft.com/office/officeart/2005/8/layout/hList6"/>
    <dgm:cxn modelId="{331F8F07-37B5-4730-B4D7-D560E5060E7C}" type="presParOf" srcId="{99CFBC9D-51E1-448C-AA57-CAEBC06CEFA9}" destId="{AC353CB2-D295-46B6-92DD-EF8028D47082}" srcOrd="3" destOrd="0" presId="urn:microsoft.com/office/officeart/2005/8/layout/hList6"/>
    <dgm:cxn modelId="{1CB1E1D8-947E-4FF2-A4F9-B88FAD0916BF}" type="presParOf" srcId="{99CFBC9D-51E1-448C-AA57-CAEBC06CEFA9}" destId="{AD918DFA-BDB6-4C1A-A491-CE22D76A0D7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52428E-C1DE-4910-8C8E-9D7585FEFADB}">
      <dsp:nvSpPr>
        <dsp:cNvPr id="0" name=""/>
        <dsp:cNvSpPr/>
      </dsp:nvSpPr>
      <dsp:spPr>
        <a:xfrm rot="16200000">
          <a:off x="433972" y="-433122"/>
          <a:ext cx="2714378" cy="3580622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lvl="0" algn="ctr" defTabSz="1111250">
            <a:lnSpc>
              <a:spcPct val="8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5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 начала </a:t>
          </a: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осуществления ремесленной деятельности физическому лицу необходимо: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433972" y="-433122"/>
        <a:ext cx="2714378" cy="3580622"/>
      </dsp:txXfrm>
    </dsp:sp>
    <dsp:sp modelId="{BB71BFD6-8F27-4DEF-A9F2-65F63C3E7F55}">
      <dsp:nvSpPr>
        <dsp:cNvPr id="0" name=""/>
        <dsp:cNvSpPr/>
      </dsp:nvSpPr>
      <dsp:spPr>
        <a:xfrm rot="16200000">
          <a:off x="4006780" y="-219652"/>
          <a:ext cx="2714378" cy="3153682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050" bIns="0" numCol="1" spcCol="1270" anchor="ctr" anchorCtr="0">
          <a:noAutofit/>
        </a:bodyPr>
        <a:lstStyle/>
        <a:p>
          <a:pPr lvl="0" algn="ctr" defTabSz="102235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1. Подать </a:t>
          </a:r>
        </a:p>
        <a:p>
          <a:pPr lvl="0" algn="ctr" defTabSz="102235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налоговый орган письменное уведомление или </a:t>
          </a:r>
          <a:r>
            <a:rPr lang="ru-RU"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уведомление</a:t>
          </a: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через личный кабинет плательщика по установленной форме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4006780" y="-219652"/>
        <a:ext cx="2714378" cy="3153682"/>
      </dsp:txXfrm>
    </dsp:sp>
    <dsp:sp modelId="{AD918DFA-BDB6-4C1A-A491-CE22D76A0D7F}">
      <dsp:nvSpPr>
        <dsp:cNvPr id="0" name=""/>
        <dsp:cNvSpPr/>
      </dsp:nvSpPr>
      <dsp:spPr>
        <a:xfrm rot="16200000">
          <a:off x="7040154" y="106311"/>
          <a:ext cx="2714378" cy="250175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2. Уплатить ремесленный сбор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7040154" y="106311"/>
        <a:ext cx="2714378" cy="2501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5213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92967" y="3229650"/>
            <a:ext cx="7943830" cy="3059662"/>
          </a:xfrm>
          <a:prstGeom prst="rect">
            <a:avLst/>
          </a:prstGeom>
          <a:noFill/>
          <a:ln>
            <a:noFill/>
          </a:ln>
        </p:spPr>
        <p:txBody>
          <a:bodyPr wrap="square" lIns="84055" tIns="84055" rIns="84055" bIns="8405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359985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5213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323979" y="3229651"/>
            <a:ext cx="7281746" cy="3059594"/>
          </a:xfrm>
          <a:prstGeom prst="rect">
            <a:avLst/>
          </a:prstGeom>
          <a:noFill/>
          <a:ln>
            <a:noFill/>
          </a:ln>
        </p:spPr>
        <p:txBody>
          <a:bodyPr wrap="square" lIns="84055" tIns="42016" rIns="84055" bIns="42016" anchor="t" anchorCtr="0">
            <a:noAutofit/>
          </a:bodyPr>
          <a:lstStyle/>
          <a:p>
            <a:pPr>
              <a:buSzPct val="25000"/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267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190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163888" y="509588"/>
            <a:ext cx="36036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92973" y="3229649"/>
            <a:ext cx="7943925" cy="3059594"/>
          </a:xfrm>
          <a:prstGeom prst="rect">
            <a:avLst/>
          </a:prstGeom>
        </p:spPr>
        <p:txBody>
          <a:bodyPr wrap="square" lIns="84055" tIns="84055" rIns="84055" bIns="84055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3878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163888" y="509588"/>
            <a:ext cx="36036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92973" y="3229649"/>
            <a:ext cx="7943925" cy="3059594"/>
          </a:xfrm>
          <a:prstGeom prst="rect">
            <a:avLst/>
          </a:prstGeom>
        </p:spPr>
        <p:txBody>
          <a:bodyPr wrap="square" lIns="84055" tIns="84055" rIns="84055" bIns="84055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86449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886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88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490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6272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35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387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8660"/>
            <a:ext cx="10690616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5343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406" y="836955"/>
            <a:ext cx="8822055" cy="393268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22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836" y="4913560"/>
            <a:ext cx="8822055" cy="126047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7" cap="all" spc="221" baseline="0">
                <a:solidFill>
                  <a:schemeClr val="tx2"/>
                </a:solidFill>
                <a:latin typeface="+mj-lt"/>
              </a:defRPr>
            </a:lvl1pPr>
            <a:lvl2pPr marL="504200" indent="0" algn="ctr">
              <a:buNone/>
              <a:defRPr sz="2647"/>
            </a:lvl2pPr>
            <a:lvl3pPr marL="1008400" indent="0" algn="ctr">
              <a:buNone/>
              <a:defRPr sz="2647"/>
            </a:lvl3pPr>
            <a:lvl4pPr marL="1512600" indent="0" algn="ctr">
              <a:buNone/>
              <a:defRPr sz="2206"/>
            </a:lvl4pPr>
            <a:lvl5pPr marL="2016801" indent="0" algn="ctr">
              <a:buNone/>
              <a:defRPr sz="2206"/>
            </a:lvl5pPr>
            <a:lvl6pPr marL="2521001" indent="0" algn="ctr">
              <a:buNone/>
              <a:defRPr sz="2206"/>
            </a:lvl6pPr>
            <a:lvl7pPr marL="3025201" indent="0" algn="ctr">
              <a:buNone/>
              <a:defRPr sz="2206"/>
            </a:lvl7pPr>
            <a:lvl8pPr marL="3529401" indent="0" algn="ctr">
              <a:buNone/>
              <a:defRPr sz="2206"/>
            </a:lvl8pPr>
            <a:lvl9pPr marL="4033601" indent="0" algn="ctr">
              <a:buNone/>
              <a:defRPr sz="22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59217" y="4789805"/>
            <a:ext cx="866165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5990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683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8660"/>
            <a:ext cx="10690616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5343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54677"/>
            <a:ext cx="2305764" cy="6351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54677"/>
            <a:ext cx="6783626" cy="635188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708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Gree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2"/>
          </p:nvPr>
        </p:nvSpPr>
        <p:spPr>
          <a:xfrm>
            <a:off x="1051" y="0"/>
            <a:ext cx="10693500" cy="756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0" y="3949100"/>
            <a:ext cx="10694400" cy="3155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20950" y="4132166"/>
            <a:ext cx="7268400" cy="248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781768" y="6673360"/>
            <a:ext cx="7299000" cy="36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0294934" y="7920143"/>
            <a:ext cx="264600" cy="3387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212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447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8660"/>
            <a:ext cx="10690616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5343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06" y="836955"/>
            <a:ext cx="8822055" cy="393268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22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4910811"/>
            <a:ext cx="8822055" cy="1260475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7" cap="all" spc="221" baseline="0">
                <a:solidFill>
                  <a:schemeClr val="tx2"/>
                </a:solidFill>
                <a:latin typeface="+mj-lt"/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59217" y="4789805"/>
            <a:ext cx="866165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7593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62406" y="316061"/>
            <a:ext cx="8822055" cy="15998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406" y="2035434"/>
            <a:ext cx="4330827" cy="4436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3634" y="2035436"/>
            <a:ext cx="4330827" cy="4436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996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62406" y="316061"/>
            <a:ext cx="8822055" cy="15998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2035785"/>
            <a:ext cx="4330827" cy="81195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6" b="0" cap="all" baseline="0">
                <a:solidFill>
                  <a:schemeClr val="tx2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406" y="2847740"/>
            <a:ext cx="4330827" cy="37254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53634" y="2035785"/>
            <a:ext cx="4330827" cy="81195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6" b="0" cap="all" baseline="0">
                <a:solidFill>
                  <a:schemeClr val="tx2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3634" y="2847740"/>
            <a:ext cx="4330827" cy="37254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910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618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6" y="7058660"/>
            <a:ext cx="10690616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85343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031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552881" cy="7562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543479" y="0"/>
            <a:ext cx="56140" cy="7562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02" y="655446"/>
            <a:ext cx="2807018" cy="2520950"/>
          </a:xfrm>
        </p:spPr>
        <p:txBody>
          <a:bodyPr anchor="b">
            <a:normAutofit/>
          </a:bodyPr>
          <a:lstStyle>
            <a:lvl1pPr>
              <a:defRPr sz="397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526" y="806704"/>
            <a:ext cx="5694236" cy="57981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002" y="3226816"/>
            <a:ext cx="2807018" cy="372642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4">
                <a:solidFill>
                  <a:srgbClr val="FFFFFF"/>
                </a:solidFill>
              </a:defRPr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8293" y="7123709"/>
            <a:ext cx="2296652" cy="402652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0526" y="7123709"/>
            <a:ext cx="4076859" cy="40265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49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62058"/>
            <a:ext cx="10690616" cy="21007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20236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06" y="5596509"/>
            <a:ext cx="8870510" cy="907542"/>
          </a:xfrm>
        </p:spPr>
        <p:txBody>
          <a:bodyPr tIns="0" bIns="0" anchor="b">
            <a:noAutofit/>
          </a:bodyPr>
          <a:lstStyle>
            <a:lvl1pPr>
              <a:defRPr sz="397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0693387" cy="542023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406" y="6514135"/>
            <a:ext cx="8875522" cy="65544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2"/>
              </a:spcAft>
              <a:buNone/>
              <a:defRPr sz="1654">
                <a:solidFill>
                  <a:srgbClr val="FFFFFF"/>
                </a:solidFill>
              </a:defRPr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746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8660"/>
            <a:ext cx="10693401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85342"/>
            <a:ext cx="10693401" cy="72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2406" y="316061"/>
            <a:ext cx="8822055" cy="1599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5" y="2035434"/>
            <a:ext cx="8822056" cy="44368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2408" y="7123709"/>
            <a:ext cx="2168387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3092" y="7123709"/>
            <a:ext cx="423000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3528" y="7123709"/>
            <a:ext cx="115075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8">
                <a:solidFill>
                  <a:srgbClr val="FFFFFF"/>
                </a:solidFill>
              </a:defRPr>
            </a:lvl1pPr>
          </a:lstStyle>
          <a:p>
            <a:pPr>
              <a:buClr>
                <a:srgbClr val="888888"/>
              </a:buClr>
              <a:buSzPct val="25000"/>
            </a:pPr>
            <a:fld id="{00000000-1234-1234-1234-123412341234}" type="slidenum">
              <a:rPr lang="en-US" sz="1800" smtClean="0">
                <a:solidFill>
                  <a:srgbClr val="888888"/>
                </a:solidFill>
              </a:rPr>
              <a:pPr>
                <a:buClr>
                  <a:srgbClr val="888888"/>
                </a:buClr>
                <a:buSzPct val="25000"/>
              </a:pPr>
              <a:t>‹#›</a:t>
            </a:fld>
            <a:endParaRPr lang="en-US" sz="1800">
              <a:solidFill>
                <a:srgbClr val="888888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46827" y="1916457"/>
            <a:ext cx="87418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72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1008400" rtl="0" eaLnBrk="1" latinLnBrk="0" hangingPunct="1">
        <a:lnSpc>
          <a:spcPct val="85000"/>
        </a:lnSpc>
        <a:spcBef>
          <a:spcPct val="0"/>
        </a:spcBef>
        <a:buNone/>
        <a:defRPr sz="5293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840" indent="-100840" algn="l" defTabSz="1008400" rtl="0" eaLnBrk="1" latinLnBrk="0" hangingPunct="1">
        <a:lnSpc>
          <a:spcPct val="90000"/>
        </a:lnSpc>
        <a:spcBef>
          <a:spcPts val="1323"/>
        </a:spcBef>
        <a:spcAft>
          <a:spcPts val="22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528" indent="-20168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5208" indent="-20168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888" indent="-20168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568" indent="-20168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3080" indent="-25210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3640" indent="-25210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4200" indent="-25210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4760" indent="-25210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avatars.mds.yandex.net/get-pdb/879261/9b7e79d8-7255-4f2a-89f8-fa62049be03d/s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1" t="966" b="13020"/>
          <a:stretch/>
        </p:blipFill>
        <p:spPr bwMode="auto">
          <a:xfrm>
            <a:off x="-5544" y="3781425"/>
            <a:ext cx="535224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4b.org.pl/wp-content/uploads/2019/05/cropped-tlo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6700" y="3781425"/>
            <a:ext cx="53467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iro.medium.com/max/1200/1*AxmAXlNE3KkngjWYKcN3XA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64"/>
          <a:stretch/>
        </p:blipFill>
        <p:spPr bwMode="auto">
          <a:xfrm>
            <a:off x="4943801" y="1"/>
            <a:ext cx="5749599" cy="378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azetaingush.ru/sites/default/files/news/20191002-v-ingushetii-poyavitsya-gorod-masterov-s-kuznicami-i-goncharnymi/goncha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67"/>
          <a:stretch/>
        </p:blipFill>
        <p:spPr bwMode="auto">
          <a:xfrm>
            <a:off x="-5544" y="0"/>
            <a:ext cx="538527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-5544" y="3781425"/>
            <a:ext cx="10621802" cy="7200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rtlCol="0" anchor="b" anchorCtr="0">
            <a:noAutofit/>
          </a:bodyPr>
          <a:lstStyle/>
          <a:p>
            <a:pPr algn="ctr"/>
            <a:r>
              <a:rPr lang="ru-RU" sz="4000" b="1" dirty="0">
                <a:solidFill>
                  <a:srgbClr val="FFBD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Ремесленная деятельность</a:t>
            </a:r>
            <a:endParaRPr lang="ru-RU" sz="4000" dirty="0">
              <a:solidFill>
                <a:srgbClr val="FFBD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1882" y="5988220"/>
            <a:ext cx="338437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>
                <a:solidFill>
                  <a:srgbClr val="FFBD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Живите мудро!</a:t>
            </a:r>
          </a:p>
          <a:p>
            <a:pPr indent="623888">
              <a:lnSpc>
                <a:spcPts val="2500"/>
              </a:lnSpc>
            </a:pPr>
            <a:r>
              <a:rPr lang="ru-RU" sz="2100" b="1" dirty="0">
                <a:solidFill>
                  <a:srgbClr val="FFBD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Трудитесь честно!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8343" y="5921483"/>
            <a:ext cx="903539" cy="8670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98F277-1D71-4780-8D21-E1775C2F734C}"/>
              </a:ext>
            </a:extLst>
          </p:cNvPr>
          <p:cNvSpPr txBox="1"/>
          <p:nvPr/>
        </p:nvSpPr>
        <p:spPr>
          <a:xfrm>
            <a:off x="2682404" y="6896883"/>
            <a:ext cx="5445888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100" b="1" dirty="0">
                <a:solidFill>
                  <a:srgbClr val="FFBD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xmlns="" val="3166250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0316" y="685081"/>
            <a:ext cx="691276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национального белорусского костюма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(его деталей) с сохранением традиционного кроя и вышивки;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8468" y="2341265"/>
            <a:ext cx="63367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поздравительных открыток, альбомов для фотографий, папок без применения полиграфического и типографского оборудования;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850" y="4141465"/>
            <a:ext cx="748813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сельскохозяйственного и садово-огородного инструмента или его частей, заточка и ремонт ножевых изделий и инструмента;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02484" y="5797649"/>
            <a:ext cx="64807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художественных изделий из бумаги и папье-маше;</a:t>
            </a:r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"/>
                    </a14:imgEffect>
                    <a14:imgEffect>
                      <a14:brightnessContrast bright="3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35"/>
          <a:stretch/>
        </p:blipFill>
        <p:spPr bwMode="auto">
          <a:xfrm>
            <a:off x="9084524" y="325438"/>
            <a:ext cx="1158720" cy="1787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64" y="325041"/>
            <a:ext cx="1167011" cy="1753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изготовление поздравительных открыт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4292" y="2341265"/>
            <a:ext cx="1396380" cy="1396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5012" y="4069457"/>
            <a:ext cx="2160240" cy="135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8988" y="5365601"/>
            <a:ext cx="1709480" cy="1424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10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63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8428" y="613073"/>
            <a:ext cx="64807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национальных музыкальных инструментов в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нефабричных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условиях;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4452" y="1981225"/>
            <a:ext cx="64807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витражей;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82604" y="3053214"/>
            <a:ext cx="55446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декорирование предметов, предоставленных потребителем;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70436" y="4501505"/>
            <a:ext cx="72728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глазурованных и неглазурованных печных изразцов, декоративных изразцов и панно-вставок, изразцовых карнизов из природной глины методом ручной набивки или заливки в гипсовые формы, прессованием, ручной оправкой, декорированием, глазуровкой;</a:t>
            </a:r>
          </a:p>
        </p:txBody>
      </p:sp>
      <p:pic>
        <p:nvPicPr>
          <p:cNvPr id="2050" name="Picture 2" descr="https://moya-belarus.ru/wp-content/uploads/2015/08/old_narod-instru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64" y="253033"/>
            <a:ext cx="2016225" cy="132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6940" y="1621184"/>
            <a:ext cx="2448272" cy="1377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декорирование предметов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0329" y="2670211"/>
            <a:ext cx="2256251" cy="1615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Похожее изображение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4" r="-1" b="1739"/>
          <a:stretch/>
        </p:blipFill>
        <p:spPr bwMode="auto">
          <a:xfrm>
            <a:off x="522164" y="4645521"/>
            <a:ext cx="2251731" cy="189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11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460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292" y="757089"/>
            <a:ext cx="64807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мыла;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98428" y="2053233"/>
            <a:ext cx="302433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гильоширование;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86460" y="3061345"/>
            <a:ext cx="669674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иная деятельность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созданию предметов творчества, а также деятельность, осуществляемая с применением ручного труда, за исключением видов деятельности, не относящихся к предпринимательской деятельности, при осуществлении которых уплачивается единый налог с индивидуальных предпринимателей и иных физических лиц.</a:t>
            </a:r>
          </a:p>
        </p:txBody>
      </p:sp>
      <p:pic>
        <p:nvPicPr>
          <p:cNvPr id="3074" name="Picture 2" descr="Картинки по запросу изготовление мыла своими ру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0676" y="253033"/>
            <a:ext cx="2376264" cy="148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гильоширование э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140" y="2053233"/>
            <a:ext cx="2409445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12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978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07C99A1-68F0-4383-96F7-DE8330FD8EA6}"/>
              </a:ext>
            </a:extLst>
          </p:cNvPr>
          <p:cNvSpPr/>
          <p:nvPr/>
        </p:nvSpPr>
        <p:spPr>
          <a:xfrm>
            <a:off x="-4149" y="0"/>
            <a:ext cx="10697550" cy="1915924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75D524A-AA44-4984-B6AF-975676F36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644" y="1969592"/>
            <a:ext cx="1296460" cy="1019745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74D649C3-99CC-4313-B983-0D46765B8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06" y="896179"/>
            <a:ext cx="9424854" cy="1019745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ru-RU" sz="3500" b="1" spc="-8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обращений по вопросам ремесленной деятельности</a:t>
            </a:r>
            <a:endParaRPr lang="ru-RU" sz="3500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5023CCDC-9549-462F-8951-5C52AF8F7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148" y="1981249"/>
            <a:ext cx="4824536" cy="4968527"/>
          </a:xfrm>
        </p:spPr>
        <p:txBody>
          <a:bodyPr>
            <a:noAutofit/>
          </a:bodyPr>
          <a:lstStyle/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sz="1800" i="0" u="none" strike="noStrike" kern="0" normalizeH="0" baseline="0" noProof="0" dirty="0">
                <a:solidFill>
                  <a:schemeClr val="accent4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 ВОПРОСАМ, </a:t>
            </a:r>
            <a:r>
              <a:rPr kumimoji="0" lang="ru-RU" sz="1800" b="1" i="0" u="sng" strike="noStrike" kern="0" normalizeH="0" baseline="0" noProof="0" dirty="0">
                <a:solidFill>
                  <a:schemeClr val="accent4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НЕ СВЯЗАННЫМ</a:t>
            </a:r>
            <a:r>
              <a:rPr kumimoji="0" lang="ru-RU" sz="1800" b="1" i="0" u="none" strike="noStrike" kern="0" normalizeH="0" baseline="0" noProof="0" dirty="0">
                <a:solidFill>
                  <a:schemeClr val="accent4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sz="1800" i="0" u="none" strike="noStrike" kern="0" normalizeH="0" baseline="0" noProof="0" dirty="0">
                <a:solidFill>
                  <a:schemeClr val="accent4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 НАЛОГООБЛОЖЕНИЕМ, </a:t>
            </a: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sz="1800" i="0" u="none" strike="noStrike" kern="0" normalizeH="0" baseline="0" noProof="0" dirty="0">
                <a:solidFill>
                  <a:schemeClr val="accent4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СЛЕДУЕТ ОБРАЩАТЬСЯ:</a:t>
            </a:r>
          </a:p>
          <a:p>
            <a:pPr marL="385763" indent="-285750" algn="just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lang="ru-RU" sz="1800" i="0" u="none" strike="noStrike" kern="0" normalizeH="0" baseline="0" noProof="0" dirty="0">
                <a:solidFill>
                  <a:schemeClr val="accent4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800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структурные подразделения местных администраций районов в городах, районных исполнительных комитетов, городских (городов областного подчинения) исполнительных комитетов, осуществляющих государственно-властные полномочия в сфере экономики. </a:t>
            </a:r>
          </a:p>
          <a:p>
            <a:pPr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Среди них:</a:t>
            </a:r>
          </a:p>
          <a:p>
            <a:pPr marL="447675" indent="-35560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по отнесению видов деятельности к ремесленной; </a:t>
            </a:r>
          </a:p>
          <a:p>
            <a:pPr marL="447675" indent="-35560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осуществления ремесленной деятельности;</a:t>
            </a:r>
          </a:p>
          <a:p>
            <a:pPr marL="447675" indent="-35560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вопросы применения Указа Президента Республики Беларусь от 09.10.2017 № 364 «Об осуществлении физическими лицами.</a:t>
            </a:r>
            <a:endParaRPr lang="ru-RU" sz="1800" i="1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E775F746-A8ED-4371-B173-43DB40BD5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0718" y="1981251"/>
            <a:ext cx="4752521" cy="4968526"/>
          </a:xfrm>
        </p:spPr>
        <p:txBody>
          <a:bodyPr>
            <a:noAutofit/>
          </a:bodyPr>
          <a:lstStyle/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ВОПРОСЫ, </a:t>
            </a:r>
            <a:r>
              <a:rPr lang="ru-RU" sz="18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СВЯЗАННЫЕ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НАЛОГООБЛОЖЕНИЕМ, </a:t>
            </a: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РАЗЪЯСНЯТ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531813" indent="0">
              <a:buClr>
                <a:schemeClr val="accent4">
                  <a:lumMod val="50000"/>
                </a:schemeClr>
              </a:buClr>
              <a:buSzPct val="150000"/>
              <a:buNone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Контакт-центре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МНС (по телефонам 189, (017) 229-79-79);</a:t>
            </a:r>
          </a:p>
          <a:p>
            <a:pPr marL="531813" indent="0" algn="just">
              <a:buClr>
                <a:schemeClr val="accent4">
                  <a:lumMod val="50000"/>
                </a:schemeClr>
              </a:buClr>
              <a:buSzPct val="150000"/>
              <a:buNone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инспекциях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МНС по районам, городам, районам в городах.</a:t>
            </a:r>
          </a:p>
          <a:p>
            <a:pPr algn="ctr"/>
            <a:endParaRPr lang="ru-RU" sz="1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80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них:</a:t>
            </a:r>
          </a:p>
          <a:p>
            <a:pPr marL="263525" indent="-263525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постановки на учет в налоговом органе физических лиц, осуществляющих ремесленную деятельность;</a:t>
            </a:r>
          </a:p>
          <a:p>
            <a:pPr marL="263525" indent="-263525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уплаты ремесленного сбора;</a:t>
            </a:r>
          </a:p>
          <a:p>
            <a:pPr marL="263525" indent="-263525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вопросы, относящиеся к сфере налогообложения (разъяснения налогового законодательства).</a:t>
            </a:r>
          </a:p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B10215-76A4-49EF-9BA3-E92824F0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13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3968FEDC-EB37-405B-85F4-81FB9257D669}"/>
              </a:ext>
            </a:extLst>
          </p:cNvPr>
          <p:cNvCxnSpPr/>
          <p:nvPr/>
        </p:nvCxnSpPr>
        <p:spPr>
          <a:xfrm>
            <a:off x="5346700" y="3133353"/>
            <a:ext cx="0" cy="36004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xmlns="" id="{F9721741-F406-4F5B-82F2-88B1AE419714}"/>
              </a:ext>
            </a:extLst>
          </p:cNvPr>
          <p:cNvSpPr/>
          <p:nvPr/>
        </p:nvSpPr>
        <p:spPr>
          <a:xfrm>
            <a:off x="389746" y="2773313"/>
            <a:ext cx="216024" cy="36004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:a16="http://schemas.microsoft.com/office/drawing/2014/main" xmlns="" id="{95F3F064-90DD-4D90-ABAC-A85808482F66}"/>
              </a:ext>
            </a:extLst>
          </p:cNvPr>
          <p:cNvSpPr/>
          <p:nvPr/>
        </p:nvSpPr>
        <p:spPr>
          <a:xfrm>
            <a:off x="5616753" y="2860294"/>
            <a:ext cx="216024" cy="36004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шеврон 22">
            <a:extLst>
              <a:ext uri="{FF2B5EF4-FFF2-40B4-BE49-F238E27FC236}">
                <a16:creationId xmlns:a16="http://schemas.microsoft.com/office/drawing/2014/main" xmlns="" id="{97B3B6CF-896A-4F34-89EA-54EE53D1E5C0}"/>
              </a:ext>
            </a:extLst>
          </p:cNvPr>
          <p:cNvSpPr/>
          <p:nvPr/>
        </p:nvSpPr>
        <p:spPr>
          <a:xfrm>
            <a:off x="5616753" y="3551337"/>
            <a:ext cx="216024" cy="36004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846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8BE2BA1-56ED-40DA-B5E4-C2C5FD4B9D4D}"/>
              </a:ext>
            </a:extLst>
          </p:cNvPr>
          <p:cNvSpPr/>
          <p:nvPr/>
        </p:nvSpPr>
        <p:spPr>
          <a:xfrm>
            <a:off x="-4149" y="0"/>
            <a:ext cx="10697550" cy="1915924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31124" y="1342395"/>
            <a:ext cx="89520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ru-RU" sz="3500" b="1" spc="-8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изготовленных товаров</a:t>
            </a:r>
            <a:endParaRPr lang="ru-RU" sz="3500" b="1" spc="-6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204" y="2090683"/>
            <a:ext cx="907300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Ремесленники вправе реализовывать изготовленные ими товары:</a:t>
            </a:r>
          </a:p>
          <a:p>
            <a:pPr marL="342900" indent="-342900" algn="just">
              <a:spcBef>
                <a:spcPts val="8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торговых местах и (или) в иных установленных местными исполнительными и распорядительными органами местах;</a:t>
            </a:r>
          </a:p>
          <a:p>
            <a:pPr marL="342900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 гражданско-правовых договоров, заключаемых с юридическими лицами и индивидуальными предпринимателями;</a:t>
            </a:r>
          </a:p>
          <a:p>
            <a:pPr marL="342900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помещениях, используемых для их изготовления (мастерских);</a:t>
            </a:r>
          </a:p>
          <a:p>
            <a:pPr marL="342900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применением рекламы в глобальной компьютерной сети Интернет;</a:t>
            </a:r>
          </a:p>
          <a:p>
            <a:pPr marL="342900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 пересылки (в том числе международным почтовым отправлением), а также путем доставки продукции по указанному потребителем адресу любым видом транспорта.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14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7075D11-7F7C-4012-A468-470F8380EB85}"/>
              </a:ext>
            </a:extLst>
          </p:cNvPr>
          <p:cNvCxnSpPr>
            <a:cxnSpLocks/>
          </p:cNvCxnSpPr>
          <p:nvPr/>
        </p:nvCxnSpPr>
        <p:spPr>
          <a:xfrm>
            <a:off x="1003131" y="1909217"/>
            <a:ext cx="883115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9787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F91A1AD-4F05-4EE6-949D-BF6A0AEFF1E7}"/>
              </a:ext>
            </a:extLst>
          </p:cNvPr>
          <p:cNvSpPr/>
          <p:nvPr/>
        </p:nvSpPr>
        <p:spPr>
          <a:xfrm>
            <a:off x="-4149" y="0"/>
            <a:ext cx="10697550" cy="1915924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D1312654-9127-47E6-BBC8-964554B4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06" y="1261145"/>
            <a:ext cx="8822055" cy="654779"/>
          </a:xfrm>
        </p:spPr>
        <p:txBody>
          <a:bodyPr>
            <a:normAutofit/>
          </a:bodyPr>
          <a:lstStyle/>
          <a:p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Прекращение деятельности</a:t>
            </a:r>
            <a:endParaRPr lang="ru-RU" sz="35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F67C584-BF73-447A-892C-05CBD112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15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5F6E5C-F373-40B1-9750-9BB5937DB9FA}"/>
              </a:ext>
            </a:extLst>
          </p:cNvPr>
          <p:cNvSpPr txBox="1"/>
          <p:nvPr/>
        </p:nvSpPr>
        <p:spPr>
          <a:xfrm>
            <a:off x="727598" y="2121789"/>
            <a:ext cx="922761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прекращении ремесленной деятельности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плательщик представляет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налоговый орган письменное уведомление или уведомление через личный кабинет плательщика по форме, установленной приложением 14 к постановлению МНС от 31.12.2010 № 100 «Об исчислении и уплате налогов с физических лиц» (в редакции постановления от 31.03.2021 № 9).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FFD742-D41B-47EE-ACEB-35BD5DA1162F}"/>
              </a:ext>
            </a:extLst>
          </p:cNvPr>
          <p:cNvSpPr txBox="1"/>
          <p:nvPr/>
        </p:nvSpPr>
        <p:spPr>
          <a:xfrm>
            <a:off x="738188" y="4284010"/>
            <a:ext cx="92170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лицо признается прекратившим ремесленную деятельность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даты получения налоговым органом уведомления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прекращении ремесленной деятельности.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D17F32-FCAE-45D9-B2B1-F5AD6656EC0F}"/>
              </a:ext>
            </a:extLst>
          </p:cNvPr>
          <p:cNvSpPr txBox="1"/>
          <p:nvPr/>
        </p:nvSpPr>
        <p:spPr>
          <a:xfrm>
            <a:off x="758484" y="5430570"/>
            <a:ext cx="91967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прекращения ремесленной деятельности до истечения налогового периода (календарного года) или неосуществления ремесленной деятельности в течение налогового периода уплаченная сумма сбора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возврату (зачету) не подлежит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26423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69257"/>
            <a:ext cx="3546500" cy="11951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Ремесленная деятельность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46555" y="806704"/>
            <a:ext cx="6124681" cy="4342873"/>
          </a:xfrm>
        </p:spPr>
        <p:txBody>
          <a:bodyPr/>
          <a:lstStyle/>
          <a:p>
            <a:pPr algn="just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Физические лица, осуществляющие ремесленную деятельность: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обязаны оформить книгу учета проверок, которая хранится в объекте осуществления деятельности;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не обязаны вести учет доходов;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не подают в налоговый орган налоговые декларации (расчеты);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не представляют иную отчетность.</a:t>
            </a:r>
          </a:p>
          <a:p>
            <a:pPr algn="just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163" y="3853433"/>
            <a:ext cx="3546501" cy="1008112"/>
          </a:xfrm>
        </p:spPr>
        <p:txBody>
          <a:bodyPr/>
          <a:lstStyle/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Отчетность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16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968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69257"/>
            <a:ext cx="3546500" cy="11951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Ремесленная деятельность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163" y="3853433"/>
            <a:ext cx="3546501" cy="1008112"/>
          </a:xfrm>
        </p:spPr>
        <p:txBody>
          <a:bodyPr/>
          <a:lstStyle/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17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06540" y="829097"/>
            <a:ext cx="61926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013" algn="just"/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Осуществление физическим лицом ремесленной деятельности </a:t>
            </a:r>
            <a:b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b="1" i="1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 постановки на учет</a:t>
            </a:r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налоговом органе </a:t>
            </a:r>
            <a:r>
              <a:rPr lang="ru-RU" sz="2200" b="1" i="1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уплаты сбора </a:t>
            </a:r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осуществление ремесленной деятельности и (или) </a:t>
            </a:r>
            <a:r>
              <a:rPr lang="ru-RU" sz="2200" b="1" i="1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</a:t>
            </a:r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указанной деятельности иных физических лиц по трудовым и (или) гражданско-правовым договорам –</a:t>
            </a:r>
            <a:b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влекут наложение ШТРАФА в размере </a:t>
            </a:r>
            <a:b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5-ти базовых величин</a:t>
            </a:r>
            <a:b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ст. 24.44 КоАП)</a:t>
            </a:r>
            <a:r>
              <a:rPr lang="ru-RU" sz="2200" i="1" dirty="0"/>
              <a:t>.</a:t>
            </a:r>
            <a:endParaRPr lang="ru-RU" sz="22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040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69257"/>
            <a:ext cx="3546500" cy="11951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Ремесленная деятельность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98828" y="4213473"/>
            <a:ext cx="3816424" cy="2216021"/>
          </a:xfrm>
        </p:spPr>
        <p:txBody>
          <a:bodyPr/>
          <a:lstStyle/>
          <a:p>
            <a:pPr marL="442913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ГЛ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 38 Сбор за осуществление ремесленной деятельности (Налоговый кодекс Республики Беларусь).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163" y="3853433"/>
            <a:ext cx="3546501" cy="1008112"/>
          </a:xfrm>
        </p:spPr>
        <p:txBody>
          <a:bodyPr/>
          <a:lstStyle/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Законодательные акты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18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Осуществление ремесленной деятельности в Беларус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548" y="685081"/>
            <a:ext cx="2355448" cy="2499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354812" y="757089"/>
            <a:ext cx="38884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3429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Республики Беларусь от 09.10.2017 № 364 «Об осуществлении физическими лицами ремесленной деятельности»</a:t>
            </a:r>
          </a:p>
        </p:txBody>
      </p:sp>
      <p:pic>
        <p:nvPicPr>
          <p:cNvPr id="1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70" r="31003"/>
          <a:stretch/>
        </p:blipFill>
        <p:spPr bwMode="auto">
          <a:xfrm>
            <a:off x="4122564" y="3925441"/>
            <a:ext cx="2253906" cy="2664296"/>
          </a:xfrm>
          <a:prstGeom prst="rect">
            <a:avLst/>
          </a:prstGeom>
          <a:noFill/>
          <a:effectLst>
            <a:reflection blurRad="12700" stA="38000" endPos="34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5768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DA70921-F749-4B61-85B1-85484682FAD2}"/>
              </a:ext>
            </a:extLst>
          </p:cNvPr>
          <p:cNvSpPr/>
          <p:nvPr/>
        </p:nvSpPr>
        <p:spPr>
          <a:xfrm>
            <a:off x="-4149" y="0"/>
            <a:ext cx="10697550" cy="4429497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86461" y="824842"/>
            <a:ext cx="678319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spc="-2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РЕМЕСЛЕННАЯ ДЕЯТЕЛЬНОСТЬ –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ФИЗИЧЕСКИХ ЛИЦ по изготовлению и реализации товаров, выполнению работ, оказанию услуг с применением 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ручного труда и инструмента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осуществляемая 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привлечения иных физических лиц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трудовым и (или) гражданско-правовым договорам и направленная на удовлетворение 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бытовых потребностей граждан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13267" y="4991376"/>
            <a:ext cx="8056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РЕМЕСЛЕННАЯ ДЕЯТЕЛЬНОСТЬ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существляется по заявительному принципу БЕЗ ГОСУДАРСТВЕННОЙ РЕГИСТРАЦИИ в качестве индивидуального предпринимателя.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2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0" name="Picture 6" descr="Картинки по запросу вним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88" y="5123741"/>
            <a:ext cx="1080120" cy="105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D195ED4-E6EB-472C-A609-C6DC12AA9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50" y="1380402"/>
            <a:ext cx="2491715" cy="2535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90A6D0E-2A00-45D7-9A68-61EE725415FD}"/>
              </a:ext>
            </a:extLst>
          </p:cNvPr>
          <p:cNvSpPr/>
          <p:nvPr/>
        </p:nvSpPr>
        <p:spPr>
          <a:xfrm>
            <a:off x="-4149" y="0"/>
            <a:ext cx="10697550" cy="4708623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63D039B-FC86-44A3-81E0-7D8B864BC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5" r="8833"/>
          <a:stretch/>
        </p:blipFill>
        <p:spPr>
          <a:xfrm>
            <a:off x="1259207" y="5647788"/>
            <a:ext cx="822150" cy="725925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3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51AD2C-7544-4ECA-BE24-17E523A669D5}"/>
              </a:ext>
            </a:extLst>
          </p:cNvPr>
          <p:cNvSpPr txBox="1"/>
          <p:nvPr/>
        </p:nvSpPr>
        <p:spPr>
          <a:xfrm>
            <a:off x="450155" y="768122"/>
            <a:ext cx="9505058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ДЕЙСТВИЙ ДО НАЧАЛА ОСУЩЕСТВЛЕНИЯ ДЕЯТЕЛЬНОСТИ</a:t>
            </a:r>
          </a:p>
        </p:txBody>
      </p:sp>
      <p:pic>
        <p:nvPicPr>
          <p:cNvPr id="19" name="Picture 2" descr="Картинки по запросу постановка на учет">
            <a:extLst>
              <a:ext uri="{FF2B5EF4-FFF2-40B4-BE49-F238E27FC236}">
                <a16:creationId xmlns:a16="http://schemas.microsoft.com/office/drawing/2014/main" xmlns="" id="{B7B1BD54-2ACA-42AF-871B-89744614D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12" b="-1"/>
          <a:stretch/>
        </p:blipFill>
        <p:spPr bwMode="auto">
          <a:xfrm>
            <a:off x="90116" y="4798606"/>
            <a:ext cx="1918659" cy="56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7B37DFE-9A48-449E-A625-A5570708FF6C}"/>
              </a:ext>
            </a:extLst>
          </p:cNvPr>
          <p:cNvSpPr/>
          <p:nvPr/>
        </p:nvSpPr>
        <p:spPr>
          <a:xfrm>
            <a:off x="1979856" y="4730497"/>
            <a:ext cx="8136903" cy="990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400"/>
              </a:lnSpc>
            </a:pPr>
            <a:r>
              <a:rPr lang="ru-RU" sz="15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Постановка на налоговый учет физического лица:</a:t>
            </a:r>
          </a:p>
          <a:p>
            <a:pPr marL="268288" lvl="0" indent="355600">
              <a:lnSpc>
                <a:spcPts val="1400"/>
              </a:lnSpc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по месту его жительства; </a:t>
            </a:r>
          </a:p>
          <a:p>
            <a:pPr marL="268288" lvl="0" indent="355600" algn="just">
              <a:lnSpc>
                <a:spcPts val="1400"/>
              </a:lnSpc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быть осуществлена на основании полученных налоговым органом документов и (или) информации о таком плательщике и (или) об объектах налогообложения либо на основании его заявления.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0A155E57-1BEA-4168-97AF-C7BEF42D59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45495923"/>
              </p:ext>
            </p:extLst>
          </p:nvPr>
        </p:nvGraphicFramePr>
        <p:xfrm>
          <a:off x="450155" y="1931143"/>
          <a:ext cx="9649072" cy="2714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41D9BF-F2C6-414D-A9C1-64EB23E9BB53}"/>
              </a:ext>
            </a:extLst>
          </p:cNvPr>
          <p:cNvSpPr txBox="1"/>
          <p:nvPr/>
        </p:nvSpPr>
        <p:spPr>
          <a:xfrm>
            <a:off x="58845" y="5768032"/>
            <a:ext cx="131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spc="-10" dirty="0"/>
              <a:t>Подача уведомления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01E297-F755-4A2F-94D4-ACCB71357FBE}"/>
              </a:ext>
            </a:extLst>
          </p:cNvPr>
          <p:cNvSpPr txBox="1"/>
          <p:nvPr/>
        </p:nvSpPr>
        <p:spPr>
          <a:xfrm>
            <a:off x="2008775" y="5720704"/>
            <a:ext cx="8119371" cy="63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  <a:tabLst>
                <a:tab pos="457200" algn="l"/>
              </a:tabLst>
            </a:pPr>
            <a:r>
              <a:rPr lang="ru-RU" sz="15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уведомления 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начале осуществления (прекращении) ремесленной деятельности установлена приложением 14 к постановлению МНС от 31.12.2010 № 100 «Об исчислении и уплате налогов с физических лиц» (в редакции постановления от 31.03.2021 № 9).</a:t>
            </a:r>
          </a:p>
        </p:txBody>
      </p:sp>
      <p:pic>
        <p:nvPicPr>
          <p:cNvPr id="12" name="Picture 6" descr="Картинки по запросу внимание">
            <a:extLst>
              <a:ext uri="{FF2B5EF4-FFF2-40B4-BE49-F238E27FC236}">
                <a16:creationId xmlns:a16="http://schemas.microsoft.com/office/drawing/2014/main" xmlns="" id="{2D472BB5-A28E-4642-B849-73C94C954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8268" y="6445721"/>
            <a:ext cx="432048" cy="46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AF82B9-3B6A-420C-BECA-02A81230970E}"/>
              </a:ext>
            </a:extLst>
          </p:cNvPr>
          <p:cNvSpPr txBox="1"/>
          <p:nvPr/>
        </p:nvSpPr>
        <p:spPr>
          <a:xfrm>
            <a:off x="18108" y="6517729"/>
            <a:ext cx="14401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spc="-10" dirty="0"/>
              <a:t>К сведению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32E1C0F-217B-4FD3-9C0E-0C915E21AC11}"/>
              </a:ext>
            </a:extLst>
          </p:cNvPr>
          <p:cNvSpPr txBox="1"/>
          <p:nvPr/>
        </p:nvSpPr>
        <p:spPr>
          <a:xfrm>
            <a:off x="2030373" y="6355738"/>
            <a:ext cx="8068854" cy="63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Уплата ремесленного сбора ЗАМЕНЯЕТ уплату подоходного налога с физических лиц и единого налога с индивидуальных предпринимателей и иных физических лиц в части доходов, полученных от осуществления ремесленной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250545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Размер ремесленного сб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7" y="0"/>
            <a:ext cx="10693400" cy="698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67" y="636940"/>
            <a:ext cx="105746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ремесленного сбора – </a:t>
            </a:r>
          </a:p>
          <a:p>
            <a:pPr algn="ctr"/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БАЗОВЫЕ ВЕЛИЧИНЫ 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4132" y="2341265"/>
            <a:ext cx="4824536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уплачивается: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0214" y="2559289"/>
            <a:ext cx="48965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26820" y="6313899"/>
            <a:ext cx="3016439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6140" y="3565401"/>
            <a:ext cx="4536504" cy="3387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2667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за полный последующий календарный год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</a:rPr>
              <a:t>не позднее 28-го декабря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текущего календарного года;</a:t>
            </a:r>
          </a:p>
          <a:p>
            <a:pPr indent="177800" algn="just">
              <a:lnSpc>
                <a:spcPts val="3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в иных случаях - </a:t>
            </a: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</a:rPr>
              <a:t>до начала 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осуществления ремесленной деятельности.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4</a:t>
            </a:fld>
            <a:endParaRPr lang="en-US" sz="180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960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4CACD26-0AA6-42D0-88CB-C0EBED4379FB}"/>
              </a:ext>
            </a:extLst>
          </p:cNvPr>
          <p:cNvSpPr/>
          <p:nvPr/>
        </p:nvSpPr>
        <p:spPr>
          <a:xfrm>
            <a:off x="-4149" y="0"/>
            <a:ext cx="10697550" cy="1915924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Доплата ремесленного сбора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62405" y="2035434"/>
            <a:ext cx="8871879" cy="4626311"/>
          </a:xfrm>
        </p:spPr>
        <p:txBody>
          <a:bodyPr>
            <a:normAutofit fontScale="92500"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При указании в декларации о доходах и имуществе (пояснениях), представленных по требованию налогового органа, в качестве источников, за счет которых было приобретено имущество либо произведены иные расходы, доходов, полученных от осуществления ремесленной деятельности, 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</a:rPr>
              <a:t>в размерах, превышающих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100-кратный размер сбора, уплаченного за налоговые периоды, в которых был получен такой доход, плательщиком производится </a:t>
            </a:r>
            <a:r>
              <a:rPr lang="ru-RU" sz="2300" i="1" dirty="0">
                <a:solidFill>
                  <a:schemeClr val="accent2">
                    <a:lumMod val="50000"/>
                  </a:schemeClr>
                </a:solidFill>
              </a:rPr>
              <a:t>доплата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 сбора 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</a:rPr>
              <a:t>в размере 10 % от суммы такого превышения.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</a:rPr>
              <a:t>Исчисление суммы доплаты сбора производится налоговым органом </a:t>
            </a:r>
            <a:br>
              <a:rPr lang="ru-RU" sz="23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не позднее дня, следующего за днем завершения камеральной проверки по вопросу соблюдения законодательства о декларировании физическими лицами доходов и имущества по требованию налоговых органов.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</a:rPr>
              <a:t> Доплата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 сбора производится в 30-тидневный срок со дня вручения плательщику извещения налогового органа.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5</a:t>
            </a:fld>
            <a:endParaRPr lang="en-US" sz="180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522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CDBC5E6-B9AD-4A8E-A17D-B140F2451A5A}"/>
              </a:ext>
            </a:extLst>
          </p:cNvPr>
          <p:cNvSpPr/>
          <p:nvPr/>
        </p:nvSpPr>
        <p:spPr>
          <a:xfrm>
            <a:off x="-4149" y="-1"/>
            <a:ext cx="10697550" cy="973114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08" r="1995"/>
          <a:stretch/>
        </p:blipFill>
        <p:spPr bwMode="auto">
          <a:xfrm>
            <a:off x="347574" y="1117130"/>
            <a:ext cx="205966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Картинки по запросу указ 364 кузнечное дело ремеслен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0996" y="3144018"/>
            <a:ext cx="2232248" cy="178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148" y="325041"/>
            <a:ext cx="106934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ремесленной деятельности: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66381" y="973113"/>
            <a:ext cx="5904655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 ремонт: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шорно-седельных изделий;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гужевых повозок, саней и детских санок;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рыболовных снастей и приспособлений для рыбалки;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140" y="3205361"/>
            <a:ext cx="7200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 ремонт предметов и их частей для личных (бытовых) нужд граждан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проволоки, шпагата, синтетической ленты, жести, глины, растительных материалов местного происхождения, в том числе из дерева;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10396" y="5365601"/>
            <a:ext cx="5976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изготовление, установка и ремонт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сооружений, инвентаря и принадлежностей для содержания птиц, животных, пчел;</a:t>
            </a:r>
          </a:p>
        </p:txBody>
      </p:sp>
      <p:pic>
        <p:nvPicPr>
          <p:cNvPr id="1042" name="Picture 18" descr="Картинки по запросу домик пчел белый фо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9068" y="5221585"/>
            <a:ext cx="1687413" cy="165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изготовление красивых рыболовных снасте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3044" y="1261145"/>
            <a:ext cx="2064849" cy="136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64" y="5221585"/>
            <a:ext cx="2038871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6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364E708-D5F5-417F-87C4-62F62FD89492}"/>
              </a:ext>
            </a:extLst>
          </p:cNvPr>
          <p:cNvCxnSpPr>
            <a:cxnSpLocks/>
          </p:cNvCxnSpPr>
          <p:nvPr/>
        </p:nvCxnSpPr>
        <p:spPr>
          <a:xfrm flipV="1">
            <a:off x="522164" y="960699"/>
            <a:ext cx="8077826" cy="12414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8811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2" name="Picture 18" descr="Картинки по запросу кружевоплет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668" y="4357489"/>
            <a:ext cx="2448272" cy="1462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Картинки по запросу вязание спицами белый фо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91" t="18392" b="10233"/>
          <a:stretch/>
        </p:blipFill>
        <p:spPr bwMode="auto">
          <a:xfrm>
            <a:off x="5850756" y="397049"/>
            <a:ext cx="1936644" cy="1309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94972" y="613073"/>
            <a:ext cx="280831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ручного вязания;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5130" y="1949713"/>
            <a:ext cx="308161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ручного ткачества, а также изделий, выполненных в лоскутной технике;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50356" y="541065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кузнечное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дело;</a:t>
            </a:r>
          </a:p>
        </p:txBody>
      </p:sp>
      <p:pic>
        <p:nvPicPr>
          <p:cNvPr id="3088" name="Picture 1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172" y="2125663"/>
            <a:ext cx="2025091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90" name="Picture 18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98" r="22442"/>
          <a:stretch/>
        </p:blipFill>
        <p:spPr bwMode="auto">
          <a:xfrm>
            <a:off x="882204" y="397049"/>
            <a:ext cx="1145418" cy="1162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2164" y="6013673"/>
            <a:ext cx="295232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кружевоплетение, макраме;</a:t>
            </a:r>
          </a:p>
        </p:txBody>
      </p:sp>
      <p:pic>
        <p:nvPicPr>
          <p:cNvPr id="11" name="Picture 6" descr="Картинки по запросу Плетение бисером белый фон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74" b="30253"/>
          <a:stretch/>
        </p:blipFill>
        <p:spPr bwMode="auto">
          <a:xfrm>
            <a:off x="4072642" y="4357489"/>
            <a:ext cx="2548115" cy="1437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978548" y="5869657"/>
            <a:ext cx="273630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ручной вышивки;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06940" y="5912048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плетение бисером;</a:t>
            </a: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95" t="12663"/>
          <a:stretch/>
        </p:blipFill>
        <p:spPr bwMode="auto">
          <a:xfrm>
            <a:off x="7578948" y="4357488"/>
            <a:ext cx="2520280" cy="1534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8083004" y="1981225"/>
            <a:ext cx="24663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пряжи;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2764" y="2125663"/>
            <a:ext cx="2022561" cy="1439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7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365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7" y="3061345"/>
            <a:ext cx="2359149" cy="2359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0156" y="325041"/>
            <a:ext cx="7128792" cy="1152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художественная обработка и роспись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дерева, камня, кости, рога, металла, жести, стекла, керамики, фанеры;</a:t>
            </a:r>
          </a:p>
        </p:txBody>
      </p:sp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5012" y="253033"/>
            <a:ext cx="1728192" cy="1728192"/>
          </a:xfrm>
          <a:prstGeom prst="snip2Diag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50156" y="1837209"/>
            <a:ext cx="78579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ручной работы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(кухонного инвентаря, игрушек, интерьерных кукол, декоративных панно, шкатулок, портсигаров, табакерок, пепельниц, копилок, подсвечников, дверных ручек, деталей и предметов украшения мебели, брелоков, ключниц, кошельков, перчаток, рукавиц, ремней, бижутерии, браслетов, украшений для волос, гребней, расчесок, декоративных дополнений к одежде, статуэток, ваз, горшков и кашпо для цветов, токарных фигурных изделий, пасхальных яиц-</a:t>
            </a:r>
            <a:r>
              <a:rPr lang="ru-RU" sz="2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писанок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сувениров 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том числе на магнитной основе), елочных украшений, рамок для фотографий, рам для картин, декоративных реек, обложек, чехлов для телефона, планшета и очков, свадебных аксессуаров);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8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142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8228" y="541065"/>
            <a:ext cx="655272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из валяной шерсти;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18508" y="1765201"/>
            <a:ext cx="62646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переплет страниц, предоставленных потребителем;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66580" y="2989337"/>
            <a:ext cx="3600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свечей;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06340" y="3997449"/>
            <a:ext cx="79928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цветов и композиций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из растительных материалов местного происхождения (за исключением композиций из живых цветов);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2124" y="5365601"/>
            <a:ext cx="79267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мелких изделий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стекла, природной и полимерной глины, дерева, природной смолы и их использование для создания бижутерии, декорирования одежды;</a:t>
            </a:r>
          </a:p>
        </p:txBody>
      </p:sp>
      <p:pic>
        <p:nvPicPr>
          <p:cNvPr id="2064" name="Picture 16" descr="Картинки по запросу свеч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6980" y="2413273"/>
            <a:ext cx="2016224" cy="150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98" y="1189137"/>
            <a:ext cx="3028950" cy="1504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Картинки по запросу изготовление цветов и композици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928"/>
          <a:stretch/>
        </p:blipFill>
        <p:spPr bwMode="auto">
          <a:xfrm>
            <a:off x="306388" y="3925441"/>
            <a:ext cx="1799951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Картинки по запросу мелких изделий из стекла бижутер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365601"/>
            <a:ext cx="2015554" cy="1350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6" name="Picture 10" descr="Картинки по запросу изготовление валенки беларус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7650" y="253033"/>
            <a:ext cx="201555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9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975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Ретро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3401</TotalTime>
  <Words>1052</Words>
  <Application>Microsoft Office PowerPoint</Application>
  <PresentationFormat>Произвольный</PresentationFormat>
  <Paragraphs>121</Paragraphs>
  <Slides>18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Helvetica Neue</vt:lpstr>
      <vt:lpstr>Calibri</vt:lpstr>
      <vt:lpstr>Times New Roman</vt:lpstr>
      <vt:lpstr>Wingdings</vt:lpstr>
      <vt:lpstr>Calibri Light</vt:lpstr>
      <vt:lpstr>Arial Narrow</vt:lpstr>
      <vt:lpstr>Ретро</vt:lpstr>
      <vt:lpstr>Ремесленная деятельность</vt:lpstr>
      <vt:lpstr>Слайд 2</vt:lpstr>
      <vt:lpstr>Слайд 3</vt:lpstr>
      <vt:lpstr>Слайд 4</vt:lpstr>
      <vt:lpstr>Доплата ремесленного сбора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Рассмотрение обращений по вопросам ремесленной деятельности</vt:lpstr>
      <vt:lpstr>Слайд 14</vt:lpstr>
      <vt:lpstr>Прекращение деятельности</vt:lpstr>
      <vt:lpstr>Ремесленная деятельность</vt:lpstr>
      <vt:lpstr>Ремесленная деятельность</vt:lpstr>
      <vt:lpstr>Ремесленная деятельность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деятельности, не требующие регистрации в качестве ИП</dc:title>
  <dc:creator>Соловьев Александр Анатольевич</dc:creator>
  <cp:lastModifiedBy>novikova_en</cp:lastModifiedBy>
  <cp:revision>486</cp:revision>
  <cp:lastPrinted>2021-09-01T08:51:20Z</cp:lastPrinted>
  <dcterms:modified xsi:type="dcterms:W3CDTF">2021-09-20T06:24:04Z</dcterms:modified>
</cp:coreProperties>
</file>